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5"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3" d="100"/>
          <a:sy n="113" d="100"/>
        </p:scale>
        <p:origin x="456"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ru-RU"/>
              <a:t>Образец заголовка</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05FFB536-C16E-4596-8553-1A5DF6B611B7}" type="datetimeFigureOut">
              <a:rPr lang="ru-KZ" smtClean="0"/>
              <a:t>01.09.2022</a:t>
            </a:fld>
            <a:endParaRPr lang="ru-KZ"/>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ru-KZ"/>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613E91E8-ACD3-4CE6-AA92-6E50A8EBD7BB}" type="slidenum">
              <a:rPr lang="ru-KZ" smtClean="0"/>
              <a:t>‹#›</a:t>
            </a:fld>
            <a:endParaRPr lang="ru-KZ"/>
          </a:p>
        </p:txBody>
      </p:sp>
    </p:spTree>
    <p:extLst>
      <p:ext uri="{BB962C8B-B14F-4D97-AF65-F5344CB8AC3E}">
        <p14:creationId xmlns:p14="http://schemas.microsoft.com/office/powerpoint/2010/main" val="1556122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05FFB536-C16E-4596-8553-1A5DF6B611B7}" type="datetimeFigureOut">
              <a:rPr lang="ru-KZ" smtClean="0"/>
              <a:t>01.09.2022</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613E91E8-ACD3-4CE6-AA92-6E50A8EBD7BB}" type="slidenum">
              <a:rPr lang="ru-KZ" smtClean="0"/>
              <a:t>‹#›</a:t>
            </a:fld>
            <a:endParaRPr lang="ru-KZ"/>
          </a:p>
        </p:txBody>
      </p:sp>
    </p:spTree>
    <p:extLst>
      <p:ext uri="{BB962C8B-B14F-4D97-AF65-F5344CB8AC3E}">
        <p14:creationId xmlns:p14="http://schemas.microsoft.com/office/powerpoint/2010/main" val="27776290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05FFB536-C16E-4596-8553-1A5DF6B611B7}" type="datetimeFigureOut">
              <a:rPr lang="ru-KZ" smtClean="0"/>
              <a:t>01.09.2022</a:t>
            </a:fld>
            <a:endParaRPr lang="ru-KZ"/>
          </a:p>
        </p:txBody>
      </p:sp>
      <p:sp>
        <p:nvSpPr>
          <p:cNvPr id="5" name="Footer Placeholder 4"/>
          <p:cNvSpPr>
            <a:spLocks noGrp="1"/>
          </p:cNvSpPr>
          <p:nvPr>
            <p:ph type="ftr" sz="quarter" idx="11"/>
          </p:nvPr>
        </p:nvSpPr>
        <p:spPr>
          <a:xfrm>
            <a:off x="774923" y="5951811"/>
            <a:ext cx="7896279" cy="365125"/>
          </a:xfrm>
        </p:spPr>
        <p:txBody>
          <a:bodyPr/>
          <a:lstStyle/>
          <a:p>
            <a:endParaRPr lang="ru-KZ"/>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613E91E8-ACD3-4CE6-AA92-6E50A8EBD7BB}" type="slidenum">
              <a:rPr lang="ru-KZ" smtClean="0"/>
              <a:t>‹#›</a:t>
            </a:fld>
            <a:endParaRPr lang="ru-KZ"/>
          </a:p>
        </p:txBody>
      </p:sp>
    </p:spTree>
    <p:extLst>
      <p:ext uri="{BB962C8B-B14F-4D97-AF65-F5344CB8AC3E}">
        <p14:creationId xmlns:p14="http://schemas.microsoft.com/office/powerpoint/2010/main" val="30123007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ru-RU"/>
              <a:t>Образец заголовка</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05FFB536-C16E-4596-8553-1A5DF6B611B7}" type="datetimeFigureOut">
              <a:rPr lang="ru-KZ" smtClean="0"/>
              <a:t>01.09.2022</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a:xfrm>
            <a:off x="10558300" y="5956137"/>
            <a:ext cx="1052508" cy="365125"/>
          </a:xfrm>
        </p:spPr>
        <p:txBody>
          <a:bodyPr/>
          <a:lstStyle/>
          <a:p>
            <a:fld id="{613E91E8-ACD3-4CE6-AA92-6E50A8EBD7BB}" type="slidenum">
              <a:rPr lang="ru-KZ" smtClean="0"/>
              <a:t>‹#›</a:t>
            </a:fld>
            <a:endParaRPr lang="ru-KZ"/>
          </a:p>
        </p:txBody>
      </p:sp>
    </p:spTree>
    <p:extLst>
      <p:ext uri="{BB962C8B-B14F-4D97-AF65-F5344CB8AC3E}">
        <p14:creationId xmlns:p14="http://schemas.microsoft.com/office/powerpoint/2010/main" val="13164087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ru-RU"/>
              <a:t>Образец заголовка</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05FFB536-C16E-4596-8553-1A5DF6B611B7}" type="datetimeFigureOut">
              <a:rPr lang="ru-KZ" smtClean="0"/>
              <a:t>01.09.2022</a:t>
            </a:fld>
            <a:endParaRPr lang="ru-KZ"/>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ru-KZ"/>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613E91E8-ACD3-4CE6-AA92-6E50A8EBD7BB}" type="slidenum">
              <a:rPr lang="ru-KZ" smtClean="0"/>
              <a:t>‹#›</a:t>
            </a:fld>
            <a:endParaRPr lang="ru-KZ"/>
          </a:p>
        </p:txBody>
      </p:sp>
    </p:spTree>
    <p:extLst>
      <p:ext uri="{BB962C8B-B14F-4D97-AF65-F5344CB8AC3E}">
        <p14:creationId xmlns:p14="http://schemas.microsoft.com/office/powerpoint/2010/main" val="33935568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ru-RU"/>
              <a:t>Образец заголовка</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05FFB536-C16E-4596-8553-1A5DF6B611B7}" type="datetimeFigureOut">
              <a:rPr lang="ru-KZ" smtClean="0"/>
              <a:t>01.09.2022</a:t>
            </a:fld>
            <a:endParaRPr lang="ru-KZ"/>
          </a:p>
        </p:txBody>
      </p:sp>
      <p:sp>
        <p:nvSpPr>
          <p:cNvPr id="6" name="Footer Placeholder 5"/>
          <p:cNvSpPr>
            <a:spLocks noGrp="1"/>
          </p:cNvSpPr>
          <p:nvPr>
            <p:ph type="ftr" sz="quarter" idx="11"/>
          </p:nvPr>
        </p:nvSpPr>
        <p:spPr/>
        <p:txBody>
          <a:bodyPr/>
          <a:lstStyle/>
          <a:p>
            <a:endParaRPr lang="ru-KZ"/>
          </a:p>
        </p:txBody>
      </p:sp>
      <p:sp>
        <p:nvSpPr>
          <p:cNvPr id="7" name="Slide Number Placeholder 6"/>
          <p:cNvSpPr>
            <a:spLocks noGrp="1"/>
          </p:cNvSpPr>
          <p:nvPr>
            <p:ph type="sldNum" sz="quarter" idx="12"/>
          </p:nvPr>
        </p:nvSpPr>
        <p:spPr/>
        <p:txBody>
          <a:bodyPr/>
          <a:lstStyle/>
          <a:p>
            <a:fld id="{613E91E8-ACD3-4CE6-AA92-6E50A8EBD7BB}" type="slidenum">
              <a:rPr lang="ru-KZ" smtClean="0"/>
              <a:t>‹#›</a:t>
            </a:fld>
            <a:endParaRPr lang="ru-KZ"/>
          </a:p>
        </p:txBody>
      </p:sp>
    </p:spTree>
    <p:extLst>
      <p:ext uri="{BB962C8B-B14F-4D97-AF65-F5344CB8AC3E}">
        <p14:creationId xmlns:p14="http://schemas.microsoft.com/office/powerpoint/2010/main" val="5379481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ru-RU"/>
              <a:t>Образец заголовка</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05FFB536-C16E-4596-8553-1A5DF6B611B7}" type="datetimeFigureOut">
              <a:rPr lang="ru-KZ" smtClean="0"/>
              <a:t>01.09.2022</a:t>
            </a:fld>
            <a:endParaRPr lang="ru-KZ"/>
          </a:p>
        </p:txBody>
      </p:sp>
      <p:sp>
        <p:nvSpPr>
          <p:cNvPr id="8" name="Footer Placeholder 7"/>
          <p:cNvSpPr>
            <a:spLocks noGrp="1"/>
          </p:cNvSpPr>
          <p:nvPr>
            <p:ph type="ftr" sz="quarter" idx="11"/>
          </p:nvPr>
        </p:nvSpPr>
        <p:spPr/>
        <p:txBody>
          <a:bodyPr/>
          <a:lstStyle/>
          <a:p>
            <a:endParaRPr lang="ru-KZ"/>
          </a:p>
        </p:txBody>
      </p:sp>
      <p:sp>
        <p:nvSpPr>
          <p:cNvPr id="9" name="Slide Number Placeholder 8"/>
          <p:cNvSpPr>
            <a:spLocks noGrp="1"/>
          </p:cNvSpPr>
          <p:nvPr>
            <p:ph type="sldNum" sz="quarter" idx="12"/>
          </p:nvPr>
        </p:nvSpPr>
        <p:spPr/>
        <p:txBody>
          <a:bodyPr/>
          <a:lstStyle/>
          <a:p>
            <a:fld id="{613E91E8-ACD3-4CE6-AA92-6E50A8EBD7BB}" type="slidenum">
              <a:rPr lang="ru-KZ" smtClean="0"/>
              <a:t>‹#›</a:t>
            </a:fld>
            <a:endParaRPr lang="ru-KZ"/>
          </a:p>
        </p:txBody>
      </p:sp>
    </p:spTree>
    <p:extLst>
      <p:ext uri="{BB962C8B-B14F-4D97-AF65-F5344CB8AC3E}">
        <p14:creationId xmlns:p14="http://schemas.microsoft.com/office/powerpoint/2010/main" val="1051001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05FFB536-C16E-4596-8553-1A5DF6B611B7}" type="datetimeFigureOut">
              <a:rPr lang="ru-KZ" smtClean="0"/>
              <a:t>01.09.2022</a:t>
            </a:fld>
            <a:endParaRPr lang="ru-KZ"/>
          </a:p>
        </p:txBody>
      </p:sp>
      <p:sp>
        <p:nvSpPr>
          <p:cNvPr id="4" name="Footer Placeholder 3"/>
          <p:cNvSpPr>
            <a:spLocks noGrp="1"/>
          </p:cNvSpPr>
          <p:nvPr>
            <p:ph type="ftr" sz="quarter" idx="11"/>
          </p:nvPr>
        </p:nvSpPr>
        <p:spPr/>
        <p:txBody>
          <a:bodyPr/>
          <a:lstStyle/>
          <a:p>
            <a:endParaRPr lang="ru-KZ"/>
          </a:p>
        </p:txBody>
      </p:sp>
      <p:sp>
        <p:nvSpPr>
          <p:cNvPr id="5" name="Slide Number Placeholder 4"/>
          <p:cNvSpPr>
            <a:spLocks noGrp="1"/>
          </p:cNvSpPr>
          <p:nvPr>
            <p:ph type="sldNum" sz="quarter" idx="12"/>
          </p:nvPr>
        </p:nvSpPr>
        <p:spPr/>
        <p:txBody>
          <a:bodyPr/>
          <a:lstStyle/>
          <a:p>
            <a:fld id="{613E91E8-ACD3-4CE6-AA92-6E50A8EBD7BB}" type="slidenum">
              <a:rPr lang="ru-KZ" smtClean="0"/>
              <a:t>‹#›</a:t>
            </a:fld>
            <a:endParaRPr lang="ru-KZ"/>
          </a:p>
        </p:txBody>
      </p:sp>
    </p:spTree>
    <p:extLst>
      <p:ext uri="{BB962C8B-B14F-4D97-AF65-F5344CB8AC3E}">
        <p14:creationId xmlns:p14="http://schemas.microsoft.com/office/powerpoint/2010/main" val="29055001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FFB536-C16E-4596-8553-1A5DF6B611B7}" type="datetimeFigureOut">
              <a:rPr lang="ru-KZ" smtClean="0"/>
              <a:t>01.09.2022</a:t>
            </a:fld>
            <a:endParaRPr lang="ru-KZ"/>
          </a:p>
        </p:txBody>
      </p:sp>
      <p:sp>
        <p:nvSpPr>
          <p:cNvPr id="3" name="Footer Placeholder 2"/>
          <p:cNvSpPr>
            <a:spLocks noGrp="1"/>
          </p:cNvSpPr>
          <p:nvPr>
            <p:ph type="ftr" sz="quarter" idx="11"/>
          </p:nvPr>
        </p:nvSpPr>
        <p:spPr/>
        <p:txBody>
          <a:bodyPr/>
          <a:lstStyle/>
          <a:p>
            <a:endParaRPr lang="ru-KZ"/>
          </a:p>
        </p:txBody>
      </p:sp>
      <p:sp>
        <p:nvSpPr>
          <p:cNvPr id="4" name="Slide Number Placeholder 3"/>
          <p:cNvSpPr>
            <a:spLocks noGrp="1"/>
          </p:cNvSpPr>
          <p:nvPr>
            <p:ph type="sldNum" sz="quarter" idx="12"/>
          </p:nvPr>
        </p:nvSpPr>
        <p:spPr/>
        <p:txBody>
          <a:bodyPr/>
          <a:lstStyle/>
          <a:p>
            <a:fld id="{613E91E8-ACD3-4CE6-AA92-6E50A8EBD7BB}" type="slidenum">
              <a:rPr lang="ru-KZ" smtClean="0"/>
              <a:t>‹#›</a:t>
            </a:fld>
            <a:endParaRPr lang="ru-KZ"/>
          </a:p>
        </p:txBody>
      </p:sp>
    </p:spTree>
    <p:extLst>
      <p:ext uri="{BB962C8B-B14F-4D97-AF65-F5344CB8AC3E}">
        <p14:creationId xmlns:p14="http://schemas.microsoft.com/office/powerpoint/2010/main" val="36431477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ru-RU"/>
              <a:t>Образец заголовка</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05FFB536-C16E-4596-8553-1A5DF6B611B7}" type="datetimeFigureOut">
              <a:rPr lang="ru-KZ" smtClean="0"/>
              <a:t>01.09.2022</a:t>
            </a:fld>
            <a:endParaRPr lang="ru-KZ"/>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ru-KZ"/>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613E91E8-ACD3-4CE6-AA92-6E50A8EBD7BB}" type="slidenum">
              <a:rPr lang="ru-KZ" smtClean="0"/>
              <a:t>‹#›</a:t>
            </a:fld>
            <a:endParaRPr lang="ru-KZ"/>
          </a:p>
        </p:txBody>
      </p:sp>
    </p:spTree>
    <p:extLst>
      <p:ext uri="{BB962C8B-B14F-4D97-AF65-F5344CB8AC3E}">
        <p14:creationId xmlns:p14="http://schemas.microsoft.com/office/powerpoint/2010/main" val="40676597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ru-RU"/>
              <a:t>Образец заголовка</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05FFB536-C16E-4596-8553-1A5DF6B611B7}" type="datetimeFigureOut">
              <a:rPr lang="ru-KZ" smtClean="0"/>
              <a:t>01.09.2022</a:t>
            </a:fld>
            <a:endParaRPr lang="ru-KZ"/>
          </a:p>
        </p:txBody>
      </p:sp>
      <p:sp>
        <p:nvSpPr>
          <p:cNvPr id="6" name="Footer Placeholder 5"/>
          <p:cNvSpPr>
            <a:spLocks noGrp="1"/>
          </p:cNvSpPr>
          <p:nvPr>
            <p:ph type="ftr" sz="quarter" idx="11"/>
          </p:nvPr>
        </p:nvSpPr>
        <p:spPr/>
        <p:txBody>
          <a:bodyPr/>
          <a:lstStyle/>
          <a:p>
            <a:endParaRPr lang="ru-KZ"/>
          </a:p>
        </p:txBody>
      </p:sp>
      <p:sp>
        <p:nvSpPr>
          <p:cNvPr id="7" name="Slide Number Placeholder 6"/>
          <p:cNvSpPr>
            <a:spLocks noGrp="1"/>
          </p:cNvSpPr>
          <p:nvPr>
            <p:ph type="sldNum" sz="quarter" idx="12"/>
          </p:nvPr>
        </p:nvSpPr>
        <p:spPr/>
        <p:txBody>
          <a:bodyPr/>
          <a:lstStyle/>
          <a:p>
            <a:fld id="{613E91E8-ACD3-4CE6-AA92-6E50A8EBD7BB}" type="slidenum">
              <a:rPr lang="ru-KZ" smtClean="0"/>
              <a:t>‹#›</a:t>
            </a:fld>
            <a:endParaRPr lang="ru-KZ"/>
          </a:p>
        </p:txBody>
      </p:sp>
    </p:spTree>
    <p:extLst>
      <p:ext uri="{BB962C8B-B14F-4D97-AF65-F5344CB8AC3E}">
        <p14:creationId xmlns:p14="http://schemas.microsoft.com/office/powerpoint/2010/main" val="4438897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ru-RU"/>
              <a:t>Образец заголовка</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05FFB536-C16E-4596-8553-1A5DF6B611B7}" type="datetimeFigureOut">
              <a:rPr lang="ru-KZ" smtClean="0"/>
              <a:t>01.09.2022</a:t>
            </a:fld>
            <a:endParaRPr lang="ru-KZ"/>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ru-KZ"/>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613E91E8-ACD3-4CE6-AA92-6E50A8EBD7BB}" type="slidenum">
              <a:rPr lang="ru-KZ" smtClean="0"/>
              <a:t>‹#›</a:t>
            </a:fld>
            <a:endParaRPr lang="ru-KZ"/>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2401720807"/>
      </p:ext>
    </p:extLst>
  </p:cSld>
  <p:clrMap bg1="lt1" tx1="dk1" bg2="lt2" tx2="dk2" accent1="accent1" accent2="accent2" accent3="accent3" accent4="accent4" accent5="accent5" accent6="accent6" hlink="hlink" folHlink="folHlink"/>
  <p:sldLayoutIdLst>
    <p:sldLayoutId id="2147483756" r:id="rId1"/>
    <p:sldLayoutId id="2147483757" r:id="rId2"/>
    <p:sldLayoutId id="2147483758" r:id="rId3"/>
    <p:sldLayoutId id="2147483759" r:id="rId4"/>
    <p:sldLayoutId id="2147483760" r:id="rId5"/>
    <p:sldLayoutId id="2147483761" r:id="rId6"/>
    <p:sldLayoutId id="2147483762" r:id="rId7"/>
    <p:sldLayoutId id="2147483763" r:id="rId8"/>
    <p:sldLayoutId id="2147483764" r:id="rId9"/>
    <p:sldLayoutId id="2147483765" r:id="rId10"/>
    <p:sldLayoutId id="2147483766"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252E598-A0B0-4BE0-B2C0-22391FDBA1B3}"/>
              </a:ext>
            </a:extLst>
          </p:cNvPr>
          <p:cNvSpPr>
            <a:spLocks noGrp="1"/>
          </p:cNvSpPr>
          <p:nvPr>
            <p:ph type="ctrTitle"/>
          </p:nvPr>
        </p:nvSpPr>
        <p:spPr>
          <a:xfrm>
            <a:off x="581191" y="1574800"/>
            <a:ext cx="10993549" cy="920644"/>
          </a:xfrm>
        </p:spPr>
        <p:txBody>
          <a:bodyPr/>
          <a:lstStyle/>
          <a:p>
            <a:pPr algn="ctr"/>
            <a:r>
              <a:rPr lang="en-US" dirty="0">
                <a:solidFill>
                  <a:srgbClr val="0070C0"/>
                </a:solidFill>
              </a:rPr>
              <a:t>The lecture 1</a:t>
            </a:r>
            <a:endParaRPr lang="ru-KZ" dirty="0">
              <a:solidFill>
                <a:srgbClr val="0070C0"/>
              </a:solidFill>
            </a:endParaRPr>
          </a:p>
        </p:txBody>
      </p:sp>
      <p:sp>
        <p:nvSpPr>
          <p:cNvPr id="3" name="Подзаголовок 2">
            <a:extLst>
              <a:ext uri="{FF2B5EF4-FFF2-40B4-BE49-F238E27FC236}">
                <a16:creationId xmlns:a16="http://schemas.microsoft.com/office/drawing/2014/main" id="{304224C4-5737-422E-A614-B73F1E3C1AAF}"/>
              </a:ext>
            </a:extLst>
          </p:cNvPr>
          <p:cNvSpPr>
            <a:spLocks noGrp="1"/>
          </p:cNvSpPr>
          <p:nvPr>
            <p:ph type="subTitle" idx="1"/>
          </p:nvPr>
        </p:nvSpPr>
        <p:spPr>
          <a:xfrm>
            <a:off x="581191" y="4967711"/>
            <a:ext cx="10993546" cy="590321"/>
          </a:xfrm>
        </p:spPr>
        <p:txBody>
          <a:bodyPr>
            <a:normAutofit/>
          </a:bodyPr>
          <a:lstStyle/>
          <a:p>
            <a:pPr algn="r"/>
            <a:r>
              <a:rPr lang="en-US" dirty="0">
                <a:solidFill>
                  <a:srgbClr val="FFC000"/>
                </a:solidFill>
              </a:rPr>
              <a:t>Getting Started with </a:t>
            </a:r>
            <a:r>
              <a:rPr lang="en-US">
                <a:solidFill>
                  <a:srgbClr val="FFC000"/>
                </a:solidFill>
              </a:rPr>
              <a:t>Parallel Computing</a:t>
            </a:r>
            <a:endParaRPr lang="ru-KZ" dirty="0">
              <a:solidFill>
                <a:srgbClr val="FFC000"/>
              </a:solidFill>
            </a:endParaRPr>
          </a:p>
        </p:txBody>
      </p:sp>
    </p:spTree>
    <p:extLst>
      <p:ext uri="{BB962C8B-B14F-4D97-AF65-F5344CB8AC3E}">
        <p14:creationId xmlns:p14="http://schemas.microsoft.com/office/powerpoint/2010/main" val="24247739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AD38246-C043-43F3-B0F7-96E8E117E07B}"/>
              </a:ext>
            </a:extLst>
          </p:cNvPr>
          <p:cNvSpPr>
            <a:spLocks noGrp="1"/>
          </p:cNvSpPr>
          <p:nvPr>
            <p:ph type="title"/>
          </p:nvPr>
        </p:nvSpPr>
        <p:spPr/>
        <p:txBody>
          <a:bodyPr/>
          <a:lstStyle/>
          <a:p>
            <a:pPr algn="ctr"/>
            <a:r>
              <a:rPr lang="en-US" dirty="0">
                <a:solidFill>
                  <a:srgbClr val="FFC000"/>
                </a:solidFill>
              </a:rPr>
              <a:t>The parallel computing memory architecture</a:t>
            </a:r>
            <a:endParaRPr lang="ru-KZ" dirty="0">
              <a:solidFill>
                <a:srgbClr val="FFC000"/>
              </a:solidFill>
            </a:endParaRPr>
          </a:p>
        </p:txBody>
      </p:sp>
      <p:sp>
        <p:nvSpPr>
          <p:cNvPr id="3" name="Объект 2">
            <a:extLst>
              <a:ext uri="{FF2B5EF4-FFF2-40B4-BE49-F238E27FC236}">
                <a16:creationId xmlns:a16="http://schemas.microsoft.com/office/drawing/2014/main" id="{E93A5347-C5BC-45BD-8529-AF28881001C3}"/>
              </a:ext>
            </a:extLst>
          </p:cNvPr>
          <p:cNvSpPr>
            <a:spLocks noGrp="1"/>
          </p:cNvSpPr>
          <p:nvPr>
            <p:ph idx="1"/>
          </p:nvPr>
        </p:nvSpPr>
        <p:spPr>
          <a:xfrm>
            <a:off x="581191" y="1935045"/>
            <a:ext cx="11029615" cy="2518504"/>
          </a:xfrm>
        </p:spPr>
        <p:txBody>
          <a:bodyPr/>
          <a:lstStyle/>
          <a:p>
            <a:pPr marL="0" indent="0">
              <a:buNone/>
            </a:pPr>
            <a:r>
              <a:rPr lang="en-US" dirty="0"/>
              <a:t>Based on the number of instructions and data that can be processed simultaneously, computer systems are classified into four categories:</a:t>
            </a:r>
          </a:p>
          <a:p>
            <a:r>
              <a:rPr lang="en-US" dirty="0"/>
              <a:t>Single instruction, single data (SISD)</a:t>
            </a:r>
          </a:p>
          <a:p>
            <a:r>
              <a:rPr lang="en-US" dirty="0"/>
              <a:t>Single instruction, multiple data (SIMD)</a:t>
            </a:r>
          </a:p>
          <a:p>
            <a:r>
              <a:rPr lang="en-US" dirty="0"/>
              <a:t>Multiple instruction, single data (MISD)</a:t>
            </a:r>
          </a:p>
          <a:p>
            <a:r>
              <a:rPr lang="en-US" dirty="0"/>
              <a:t>Multiple instruction, multiple data (MIMD)</a:t>
            </a:r>
            <a:endParaRPr lang="ru-KZ" dirty="0"/>
          </a:p>
        </p:txBody>
      </p:sp>
      <p:pic>
        <p:nvPicPr>
          <p:cNvPr id="4" name="Рисунок 3">
            <a:extLst>
              <a:ext uri="{FF2B5EF4-FFF2-40B4-BE49-F238E27FC236}">
                <a16:creationId xmlns:a16="http://schemas.microsoft.com/office/drawing/2014/main" id="{70BD1829-F886-45FD-8DF5-7D6598D9EE38}"/>
              </a:ext>
            </a:extLst>
          </p:cNvPr>
          <p:cNvPicPr>
            <a:picLocks noChangeAspect="1"/>
          </p:cNvPicPr>
          <p:nvPr/>
        </p:nvPicPr>
        <p:blipFill>
          <a:blip r:embed="rId2"/>
          <a:stretch>
            <a:fillRect/>
          </a:stretch>
        </p:blipFill>
        <p:spPr>
          <a:xfrm>
            <a:off x="5577415" y="3062132"/>
            <a:ext cx="4660919" cy="2782833"/>
          </a:xfrm>
          <a:prstGeom prst="rect">
            <a:avLst/>
          </a:prstGeom>
        </p:spPr>
      </p:pic>
    </p:spTree>
    <p:extLst>
      <p:ext uri="{BB962C8B-B14F-4D97-AF65-F5344CB8AC3E}">
        <p14:creationId xmlns:p14="http://schemas.microsoft.com/office/powerpoint/2010/main" val="20558753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D2C1556-8B89-443F-8248-ED8339A6D80A}"/>
              </a:ext>
            </a:extLst>
          </p:cNvPr>
          <p:cNvSpPr>
            <a:spLocks noGrp="1"/>
          </p:cNvSpPr>
          <p:nvPr>
            <p:ph type="title"/>
          </p:nvPr>
        </p:nvSpPr>
        <p:spPr>
          <a:xfrm>
            <a:off x="581192" y="702156"/>
            <a:ext cx="11029616" cy="855711"/>
          </a:xfrm>
        </p:spPr>
        <p:txBody>
          <a:bodyPr/>
          <a:lstStyle/>
          <a:p>
            <a:pPr algn="ctr"/>
            <a:r>
              <a:rPr lang="en-US" dirty="0">
                <a:solidFill>
                  <a:srgbClr val="FFC000"/>
                </a:solidFill>
              </a:rPr>
              <a:t>SISD computing system</a:t>
            </a:r>
            <a:endParaRPr lang="ru-KZ" dirty="0">
              <a:solidFill>
                <a:srgbClr val="FFC000"/>
              </a:solidFill>
            </a:endParaRPr>
          </a:p>
        </p:txBody>
      </p:sp>
      <p:sp>
        <p:nvSpPr>
          <p:cNvPr id="3" name="Объект 2">
            <a:extLst>
              <a:ext uri="{FF2B5EF4-FFF2-40B4-BE49-F238E27FC236}">
                <a16:creationId xmlns:a16="http://schemas.microsoft.com/office/drawing/2014/main" id="{A4189A89-F460-4B8A-9A9D-8D39C32BC402}"/>
              </a:ext>
            </a:extLst>
          </p:cNvPr>
          <p:cNvSpPr>
            <a:spLocks noGrp="1"/>
          </p:cNvSpPr>
          <p:nvPr>
            <p:ph idx="1"/>
          </p:nvPr>
        </p:nvSpPr>
        <p:spPr>
          <a:xfrm>
            <a:off x="581191" y="1968830"/>
            <a:ext cx="11029615" cy="2653970"/>
          </a:xfrm>
        </p:spPr>
        <p:txBody>
          <a:bodyPr>
            <a:normAutofit lnSpcReduction="10000"/>
          </a:bodyPr>
          <a:lstStyle/>
          <a:p>
            <a:pPr marL="0" indent="0">
              <a:buNone/>
            </a:pPr>
            <a:r>
              <a:rPr lang="en-US" dirty="0"/>
              <a:t>The SISD computing system is a uniprocessor machine. It executes a single instruction that operates on a single data stream. In SISD, machine instructions are processed sequentially.</a:t>
            </a:r>
          </a:p>
          <a:p>
            <a:pPr marL="0" indent="0">
              <a:buNone/>
            </a:pPr>
            <a:r>
              <a:rPr lang="en-US" dirty="0"/>
              <a:t>In a clock cycle, the CPU executes the following operations:</a:t>
            </a:r>
          </a:p>
          <a:p>
            <a:r>
              <a:rPr lang="en-US" dirty="0"/>
              <a:t>Fetch: The CPU fetches the data and instructions from a memory area, which is called a register.</a:t>
            </a:r>
          </a:p>
          <a:p>
            <a:r>
              <a:rPr lang="en-US" dirty="0"/>
              <a:t>Decode: The CPU decodes the instructions.</a:t>
            </a:r>
          </a:p>
          <a:p>
            <a:r>
              <a:rPr lang="en-US" dirty="0"/>
              <a:t>Execute: The instruction is carried out on the data. The result of the operation is stored in another register.</a:t>
            </a:r>
          </a:p>
          <a:p>
            <a:pPr marL="0" indent="0">
              <a:buNone/>
            </a:pPr>
            <a:r>
              <a:rPr lang="en-US" dirty="0"/>
              <a:t>Once the execution stage is complete, the CPU sets itself to begin another CPU cycle.</a:t>
            </a:r>
            <a:endParaRPr lang="ru-KZ" dirty="0"/>
          </a:p>
        </p:txBody>
      </p:sp>
      <p:pic>
        <p:nvPicPr>
          <p:cNvPr id="4" name="Рисунок 3">
            <a:extLst>
              <a:ext uri="{FF2B5EF4-FFF2-40B4-BE49-F238E27FC236}">
                <a16:creationId xmlns:a16="http://schemas.microsoft.com/office/drawing/2014/main" id="{21D6D306-DF75-405E-9A83-31DA41D1F9A2}"/>
              </a:ext>
            </a:extLst>
          </p:cNvPr>
          <p:cNvPicPr>
            <a:picLocks noChangeAspect="1"/>
          </p:cNvPicPr>
          <p:nvPr/>
        </p:nvPicPr>
        <p:blipFill>
          <a:blip r:embed="rId2"/>
          <a:stretch>
            <a:fillRect/>
          </a:stretch>
        </p:blipFill>
        <p:spPr>
          <a:xfrm>
            <a:off x="2679698" y="4725777"/>
            <a:ext cx="6708646" cy="1768156"/>
          </a:xfrm>
          <a:prstGeom prst="rect">
            <a:avLst/>
          </a:prstGeom>
        </p:spPr>
      </p:pic>
    </p:spTree>
    <p:extLst>
      <p:ext uri="{BB962C8B-B14F-4D97-AF65-F5344CB8AC3E}">
        <p14:creationId xmlns:p14="http://schemas.microsoft.com/office/powerpoint/2010/main" val="42095755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AFDEE12-D542-4973-ABDF-B619A8E603E6}"/>
              </a:ext>
            </a:extLst>
          </p:cNvPr>
          <p:cNvSpPr>
            <a:spLocks noGrp="1"/>
          </p:cNvSpPr>
          <p:nvPr>
            <p:ph type="title"/>
          </p:nvPr>
        </p:nvSpPr>
        <p:spPr/>
        <p:txBody>
          <a:bodyPr/>
          <a:lstStyle/>
          <a:p>
            <a:pPr algn="ctr"/>
            <a:r>
              <a:rPr lang="en-US" dirty="0">
                <a:solidFill>
                  <a:srgbClr val="FFC000"/>
                </a:solidFill>
              </a:rPr>
              <a:t>SISD computing system</a:t>
            </a:r>
            <a:endParaRPr lang="ru-KZ" dirty="0"/>
          </a:p>
        </p:txBody>
      </p:sp>
      <p:sp>
        <p:nvSpPr>
          <p:cNvPr id="3" name="Объект 2">
            <a:extLst>
              <a:ext uri="{FF2B5EF4-FFF2-40B4-BE49-F238E27FC236}">
                <a16:creationId xmlns:a16="http://schemas.microsoft.com/office/drawing/2014/main" id="{273D102B-58E5-41AE-80D6-F6E6835C79B3}"/>
              </a:ext>
            </a:extLst>
          </p:cNvPr>
          <p:cNvSpPr>
            <a:spLocks noGrp="1"/>
          </p:cNvSpPr>
          <p:nvPr>
            <p:ph idx="1"/>
          </p:nvPr>
        </p:nvSpPr>
        <p:spPr>
          <a:xfrm>
            <a:off x="521923" y="1872063"/>
            <a:ext cx="10738743" cy="2204111"/>
          </a:xfrm>
        </p:spPr>
        <p:txBody>
          <a:bodyPr>
            <a:normAutofit fontScale="77500" lnSpcReduction="20000"/>
          </a:bodyPr>
          <a:lstStyle/>
          <a:p>
            <a:pPr marL="0" indent="0">
              <a:buNone/>
            </a:pPr>
            <a:r>
              <a:rPr lang="en-US" dirty="0"/>
              <a:t>The algorithms that run on these types of computers are sequential (or serial), since they do not contain any parallelism. Examples of SISD computers are hardware systems with a single CPU.</a:t>
            </a:r>
          </a:p>
          <a:p>
            <a:pPr marL="0" indent="0">
              <a:buNone/>
            </a:pPr>
            <a:r>
              <a:rPr lang="en-US" dirty="0"/>
              <a:t>The main elements of these architectures (Von Neumann architectures) are:</a:t>
            </a:r>
          </a:p>
          <a:p>
            <a:r>
              <a:rPr lang="en-US" dirty="0"/>
              <a:t>Central memory unit: This is used to store both instructions and program data</a:t>
            </a:r>
          </a:p>
          <a:p>
            <a:r>
              <a:rPr lang="en-US" dirty="0"/>
              <a:t>CPU: This is used to get the instruction and/or data from the memory unit, which decodes the instructions and sequentially implements them</a:t>
            </a:r>
          </a:p>
          <a:p>
            <a:r>
              <a:rPr lang="en-US" dirty="0"/>
              <a:t>The I/O system: This refers to the input data and output data of the program</a:t>
            </a:r>
          </a:p>
          <a:p>
            <a:pPr marL="0" indent="0">
              <a:buNone/>
            </a:pPr>
            <a:r>
              <a:rPr lang="en-US" dirty="0"/>
              <a:t>The conventional single processor computers are classified as SISD systems. The following figure specifically shows which areas of a CPU are used in the stages of fetch, decode, and execute:</a:t>
            </a:r>
            <a:endParaRPr lang="ru-KZ" dirty="0"/>
          </a:p>
        </p:txBody>
      </p:sp>
      <p:pic>
        <p:nvPicPr>
          <p:cNvPr id="4" name="Рисунок 3">
            <a:extLst>
              <a:ext uri="{FF2B5EF4-FFF2-40B4-BE49-F238E27FC236}">
                <a16:creationId xmlns:a16="http://schemas.microsoft.com/office/drawing/2014/main" id="{2CC55D75-7ED1-42AC-9C3C-AB2BEB432F60}"/>
              </a:ext>
            </a:extLst>
          </p:cNvPr>
          <p:cNvPicPr>
            <a:picLocks noChangeAspect="1"/>
          </p:cNvPicPr>
          <p:nvPr/>
        </p:nvPicPr>
        <p:blipFill>
          <a:blip r:embed="rId2"/>
          <a:stretch>
            <a:fillRect/>
          </a:stretch>
        </p:blipFill>
        <p:spPr>
          <a:xfrm>
            <a:off x="5197306" y="3941198"/>
            <a:ext cx="2889057" cy="2916802"/>
          </a:xfrm>
          <a:prstGeom prst="rect">
            <a:avLst/>
          </a:prstGeom>
        </p:spPr>
      </p:pic>
    </p:spTree>
    <p:extLst>
      <p:ext uri="{BB962C8B-B14F-4D97-AF65-F5344CB8AC3E}">
        <p14:creationId xmlns:p14="http://schemas.microsoft.com/office/powerpoint/2010/main" val="32713148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F56BBD1-0E61-4132-AD0F-63B9766937CE}"/>
              </a:ext>
            </a:extLst>
          </p:cNvPr>
          <p:cNvSpPr>
            <a:spLocks noGrp="1"/>
          </p:cNvSpPr>
          <p:nvPr>
            <p:ph type="title"/>
          </p:nvPr>
        </p:nvSpPr>
        <p:spPr/>
        <p:txBody>
          <a:bodyPr/>
          <a:lstStyle/>
          <a:p>
            <a:pPr algn="ctr"/>
            <a:r>
              <a:rPr lang="en-US" dirty="0">
                <a:solidFill>
                  <a:srgbClr val="FFC000"/>
                </a:solidFill>
              </a:rPr>
              <a:t>MISD computing system</a:t>
            </a:r>
            <a:endParaRPr lang="ru-KZ" dirty="0"/>
          </a:p>
        </p:txBody>
      </p:sp>
      <p:sp>
        <p:nvSpPr>
          <p:cNvPr id="3" name="Объект 2">
            <a:extLst>
              <a:ext uri="{FF2B5EF4-FFF2-40B4-BE49-F238E27FC236}">
                <a16:creationId xmlns:a16="http://schemas.microsoft.com/office/drawing/2014/main" id="{274AE32F-F595-4255-A9BF-72D47D846E0F}"/>
              </a:ext>
            </a:extLst>
          </p:cNvPr>
          <p:cNvSpPr>
            <a:spLocks noGrp="1"/>
          </p:cNvSpPr>
          <p:nvPr>
            <p:ph idx="1"/>
          </p:nvPr>
        </p:nvSpPr>
        <p:spPr/>
        <p:txBody>
          <a:bodyPr/>
          <a:lstStyle/>
          <a:p>
            <a:pPr marL="0" indent="0">
              <a:buNone/>
            </a:pPr>
            <a:r>
              <a:rPr lang="en-US" dirty="0"/>
              <a:t>In this model, </a:t>
            </a:r>
            <a:r>
              <a:rPr lang="en-US" i="1" dirty="0"/>
              <a:t>n </a:t>
            </a:r>
            <a:r>
              <a:rPr lang="en-US" dirty="0"/>
              <a:t>processors, each with their own control unit, share a single memory unit.</a:t>
            </a:r>
          </a:p>
          <a:p>
            <a:pPr marL="0" indent="0">
              <a:buNone/>
            </a:pPr>
            <a:r>
              <a:rPr lang="en-US" dirty="0"/>
              <a:t>In each clock cycle, the data received from the memory is processed by all processors simultaneously, each in accordance with the instructions received from its control unit. In this case, the parallelism (instruction-level parallelism) is obtained by performing several operations on the same piece of data. </a:t>
            </a:r>
          </a:p>
          <a:p>
            <a:pPr marL="0" indent="0">
              <a:buNone/>
            </a:pPr>
            <a:r>
              <a:rPr lang="en-US" dirty="0"/>
              <a:t>The types of problems that can be solved efficiently in these architectures are rather special, such as those regarding data encryption; for this reason, the computer MISD did not find space in the commercial sector. MISD computers are more of an intellectual exercise than a practical configuration.</a:t>
            </a:r>
            <a:endParaRPr lang="ru-KZ" dirty="0"/>
          </a:p>
        </p:txBody>
      </p:sp>
    </p:spTree>
    <p:extLst>
      <p:ext uri="{BB962C8B-B14F-4D97-AF65-F5344CB8AC3E}">
        <p14:creationId xmlns:p14="http://schemas.microsoft.com/office/powerpoint/2010/main" val="14002979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606341D-0208-4A0F-9E66-EE2C3B651394}"/>
              </a:ext>
            </a:extLst>
          </p:cNvPr>
          <p:cNvSpPr>
            <a:spLocks noGrp="1"/>
          </p:cNvSpPr>
          <p:nvPr>
            <p:ph type="title"/>
          </p:nvPr>
        </p:nvSpPr>
        <p:spPr/>
        <p:txBody>
          <a:bodyPr/>
          <a:lstStyle/>
          <a:p>
            <a:pPr algn="ctr"/>
            <a:r>
              <a:rPr lang="en-US" dirty="0">
                <a:solidFill>
                  <a:srgbClr val="FFC000"/>
                </a:solidFill>
              </a:rPr>
              <a:t>MISD computing system</a:t>
            </a:r>
            <a:endParaRPr lang="ru-KZ" dirty="0"/>
          </a:p>
        </p:txBody>
      </p:sp>
      <p:pic>
        <p:nvPicPr>
          <p:cNvPr id="4" name="Объект 3">
            <a:extLst>
              <a:ext uri="{FF2B5EF4-FFF2-40B4-BE49-F238E27FC236}">
                <a16:creationId xmlns:a16="http://schemas.microsoft.com/office/drawing/2014/main" id="{1C6A96BE-724F-4C17-AEA3-AE48993FB3DC}"/>
              </a:ext>
            </a:extLst>
          </p:cNvPr>
          <p:cNvPicPr>
            <a:picLocks noGrp="1" noChangeAspect="1"/>
          </p:cNvPicPr>
          <p:nvPr>
            <p:ph idx="1"/>
          </p:nvPr>
        </p:nvPicPr>
        <p:blipFill>
          <a:blip r:embed="rId2"/>
          <a:stretch>
            <a:fillRect/>
          </a:stretch>
        </p:blipFill>
        <p:spPr>
          <a:xfrm>
            <a:off x="2527300" y="2604277"/>
            <a:ext cx="5867400" cy="2459600"/>
          </a:xfrm>
          <a:prstGeom prst="rect">
            <a:avLst/>
          </a:prstGeom>
        </p:spPr>
      </p:pic>
    </p:spTree>
    <p:extLst>
      <p:ext uri="{BB962C8B-B14F-4D97-AF65-F5344CB8AC3E}">
        <p14:creationId xmlns:p14="http://schemas.microsoft.com/office/powerpoint/2010/main" val="32091412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D5F2F36-5AFA-4E28-886D-B5E5C3E80451}"/>
              </a:ext>
            </a:extLst>
          </p:cNvPr>
          <p:cNvSpPr>
            <a:spLocks noGrp="1"/>
          </p:cNvSpPr>
          <p:nvPr>
            <p:ph type="title"/>
          </p:nvPr>
        </p:nvSpPr>
        <p:spPr/>
        <p:txBody>
          <a:bodyPr/>
          <a:lstStyle/>
          <a:p>
            <a:pPr algn="ctr"/>
            <a:r>
              <a:rPr lang="en-US" dirty="0">
                <a:solidFill>
                  <a:srgbClr val="FFC000"/>
                </a:solidFill>
              </a:rPr>
              <a:t>SIMD</a:t>
            </a:r>
            <a:endParaRPr lang="ru-KZ" dirty="0">
              <a:solidFill>
                <a:srgbClr val="FFC000"/>
              </a:solidFill>
            </a:endParaRPr>
          </a:p>
        </p:txBody>
      </p:sp>
      <p:sp>
        <p:nvSpPr>
          <p:cNvPr id="3" name="Объект 2">
            <a:extLst>
              <a:ext uri="{FF2B5EF4-FFF2-40B4-BE49-F238E27FC236}">
                <a16:creationId xmlns:a16="http://schemas.microsoft.com/office/drawing/2014/main" id="{521C1AFF-24A3-4E38-B5DE-27C6269BC501}"/>
              </a:ext>
            </a:extLst>
          </p:cNvPr>
          <p:cNvSpPr>
            <a:spLocks noGrp="1"/>
          </p:cNvSpPr>
          <p:nvPr>
            <p:ph idx="1"/>
          </p:nvPr>
        </p:nvSpPr>
        <p:spPr/>
        <p:txBody>
          <a:bodyPr>
            <a:normAutofit fontScale="92500"/>
          </a:bodyPr>
          <a:lstStyle/>
          <a:p>
            <a:pPr marL="0" indent="0">
              <a:buNone/>
            </a:pPr>
            <a:r>
              <a:rPr lang="en-US" dirty="0"/>
              <a:t>A SIMD computer consists of </a:t>
            </a:r>
            <a:r>
              <a:rPr lang="en-US" i="1" dirty="0"/>
              <a:t>n </a:t>
            </a:r>
            <a:r>
              <a:rPr lang="en-US" dirty="0"/>
              <a:t>identical processors, each with its own local memory, where</a:t>
            </a:r>
            <a:r>
              <a:rPr lang="ru-KZ" dirty="0"/>
              <a:t> </a:t>
            </a:r>
            <a:r>
              <a:rPr lang="en-US" dirty="0"/>
              <a:t>it is possible to store data. All processors work under the control of a single instruction</a:t>
            </a:r>
            <a:r>
              <a:rPr lang="ru-KZ" dirty="0"/>
              <a:t> </a:t>
            </a:r>
            <a:r>
              <a:rPr lang="en-US" dirty="0"/>
              <a:t>stream; in addition to this, there are </a:t>
            </a:r>
            <a:r>
              <a:rPr lang="en-US" i="1" dirty="0"/>
              <a:t>n </a:t>
            </a:r>
            <a:r>
              <a:rPr lang="en-US" dirty="0"/>
              <a:t>data streams, one for each processor. </a:t>
            </a:r>
            <a:endParaRPr lang="ru-KZ" dirty="0"/>
          </a:p>
          <a:p>
            <a:pPr marL="0" indent="0">
              <a:buNone/>
            </a:pPr>
            <a:r>
              <a:rPr lang="en-US" dirty="0"/>
              <a:t>The processors</a:t>
            </a:r>
            <a:r>
              <a:rPr lang="ru-KZ" dirty="0"/>
              <a:t> </a:t>
            </a:r>
            <a:r>
              <a:rPr lang="en-US" dirty="0"/>
              <a:t>work simultaneously on each step and execute the same instruction, but on different data</a:t>
            </a:r>
            <a:r>
              <a:rPr lang="ru-KZ" dirty="0"/>
              <a:t> </a:t>
            </a:r>
            <a:r>
              <a:rPr lang="en-US" dirty="0"/>
              <a:t>elements. This is an example of data-level parallelism. The SIMD architectures are much more</a:t>
            </a:r>
            <a:r>
              <a:rPr lang="ru-KZ" dirty="0"/>
              <a:t> </a:t>
            </a:r>
            <a:r>
              <a:rPr lang="en-US" dirty="0"/>
              <a:t>versatile than MISD architectures. </a:t>
            </a:r>
            <a:endParaRPr lang="ru-KZ" dirty="0"/>
          </a:p>
          <a:p>
            <a:pPr marL="0" indent="0">
              <a:buNone/>
            </a:pPr>
            <a:r>
              <a:rPr lang="en-US" dirty="0"/>
              <a:t>Numerous problems covering a wide range of applications</a:t>
            </a:r>
            <a:r>
              <a:rPr lang="ru-KZ" dirty="0"/>
              <a:t> </a:t>
            </a:r>
            <a:r>
              <a:rPr lang="en-US" dirty="0"/>
              <a:t>can be solved by parallel algorithms on SIMD computers. Another interesting feature is that</a:t>
            </a:r>
            <a:r>
              <a:rPr lang="ru-KZ" dirty="0"/>
              <a:t> </a:t>
            </a:r>
            <a:r>
              <a:rPr lang="en-US" dirty="0"/>
              <a:t>the algorithms for these computers are relatively easy to design, analyze, and implement. The</a:t>
            </a:r>
            <a:r>
              <a:rPr lang="ru-KZ" dirty="0"/>
              <a:t> </a:t>
            </a:r>
            <a:r>
              <a:rPr lang="en-US" dirty="0"/>
              <a:t>limit is that only the problems that can be divided into a number of subproblems (which are</a:t>
            </a:r>
            <a:r>
              <a:rPr lang="ru-KZ" dirty="0"/>
              <a:t> </a:t>
            </a:r>
            <a:r>
              <a:rPr lang="en-US" dirty="0"/>
              <a:t>all identical, each of which will then be solved contemporaneously, through the same set of</a:t>
            </a:r>
            <a:r>
              <a:rPr lang="ru-KZ" dirty="0"/>
              <a:t> </a:t>
            </a:r>
            <a:r>
              <a:rPr lang="en-US" dirty="0"/>
              <a:t>instructions) can be addressed with the SIMD computer. </a:t>
            </a:r>
            <a:endParaRPr lang="ru-KZ" dirty="0"/>
          </a:p>
          <a:p>
            <a:pPr marL="0" indent="0">
              <a:buNone/>
            </a:pPr>
            <a:r>
              <a:rPr lang="en-US" dirty="0"/>
              <a:t>With the supercomputer developed</a:t>
            </a:r>
            <a:r>
              <a:rPr lang="ru-KZ" dirty="0"/>
              <a:t> </a:t>
            </a:r>
            <a:r>
              <a:rPr lang="en-US" dirty="0"/>
              <a:t>according to this paradigm, we must mention the Connection Machine (1985 Thinking</a:t>
            </a:r>
            <a:r>
              <a:rPr lang="ru-KZ" dirty="0"/>
              <a:t> </a:t>
            </a:r>
            <a:r>
              <a:rPr lang="en-US" dirty="0"/>
              <a:t>Machine) and MPP (NASA - 1983). </a:t>
            </a:r>
            <a:r>
              <a:rPr lang="ru-KZ" dirty="0"/>
              <a:t> </a:t>
            </a:r>
            <a:r>
              <a:rPr lang="en-US" dirty="0"/>
              <a:t>The advent of modern graphics processor unit (GPU), built with many SIMD embedded units</a:t>
            </a:r>
            <a:r>
              <a:rPr lang="ru-KZ" dirty="0"/>
              <a:t> </a:t>
            </a:r>
            <a:r>
              <a:rPr lang="en-US" dirty="0"/>
              <a:t>has lead to a more widespread use of this computational paradigm.</a:t>
            </a:r>
            <a:endParaRPr lang="ru-KZ" dirty="0"/>
          </a:p>
        </p:txBody>
      </p:sp>
    </p:spTree>
    <p:extLst>
      <p:ext uri="{BB962C8B-B14F-4D97-AF65-F5344CB8AC3E}">
        <p14:creationId xmlns:p14="http://schemas.microsoft.com/office/powerpoint/2010/main" val="35011590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D211F5D-96D3-4E6C-A39F-541C07E02BD9}"/>
              </a:ext>
            </a:extLst>
          </p:cNvPr>
          <p:cNvSpPr>
            <a:spLocks noGrp="1"/>
          </p:cNvSpPr>
          <p:nvPr>
            <p:ph type="title"/>
          </p:nvPr>
        </p:nvSpPr>
        <p:spPr/>
        <p:txBody>
          <a:bodyPr/>
          <a:lstStyle/>
          <a:p>
            <a:pPr algn="ctr"/>
            <a:r>
              <a:rPr lang="en-US" dirty="0">
                <a:solidFill>
                  <a:srgbClr val="FFC000"/>
                </a:solidFill>
              </a:rPr>
              <a:t>MIMD</a:t>
            </a:r>
            <a:endParaRPr lang="ru-KZ" dirty="0">
              <a:solidFill>
                <a:srgbClr val="FFC000"/>
              </a:solidFill>
            </a:endParaRPr>
          </a:p>
        </p:txBody>
      </p:sp>
      <p:sp>
        <p:nvSpPr>
          <p:cNvPr id="3" name="Объект 2">
            <a:extLst>
              <a:ext uri="{FF2B5EF4-FFF2-40B4-BE49-F238E27FC236}">
                <a16:creationId xmlns:a16="http://schemas.microsoft.com/office/drawing/2014/main" id="{F6ACB8F3-F50C-439D-BE39-FB277A9B14FC}"/>
              </a:ext>
            </a:extLst>
          </p:cNvPr>
          <p:cNvSpPr>
            <a:spLocks noGrp="1"/>
          </p:cNvSpPr>
          <p:nvPr>
            <p:ph idx="1"/>
          </p:nvPr>
        </p:nvSpPr>
        <p:spPr>
          <a:xfrm>
            <a:off x="657390" y="1715956"/>
            <a:ext cx="11029616" cy="2749177"/>
          </a:xfrm>
        </p:spPr>
        <p:txBody>
          <a:bodyPr>
            <a:normAutofit fontScale="92500" lnSpcReduction="10000"/>
          </a:bodyPr>
          <a:lstStyle/>
          <a:p>
            <a:pPr marL="0" indent="0">
              <a:buNone/>
            </a:pPr>
            <a:r>
              <a:rPr lang="en-US" dirty="0"/>
              <a:t>This class of parallel computers is the most general and more powerful class according to Flynn's classification. </a:t>
            </a:r>
          </a:p>
          <a:p>
            <a:pPr marL="0" indent="0">
              <a:buNone/>
            </a:pPr>
            <a:r>
              <a:rPr lang="en-US" dirty="0"/>
              <a:t>There are </a:t>
            </a:r>
            <a:r>
              <a:rPr lang="en-US" i="1" dirty="0"/>
              <a:t>n </a:t>
            </a:r>
            <a:r>
              <a:rPr lang="en-US" dirty="0"/>
              <a:t>processors, </a:t>
            </a:r>
            <a:r>
              <a:rPr lang="en-US" i="1" dirty="0"/>
              <a:t>n </a:t>
            </a:r>
            <a:r>
              <a:rPr lang="en-US" dirty="0"/>
              <a:t>instruction streams, and </a:t>
            </a:r>
            <a:r>
              <a:rPr lang="en-US" i="1" dirty="0"/>
              <a:t>n </a:t>
            </a:r>
            <a:r>
              <a:rPr lang="en-US" dirty="0"/>
              <a:t>data streams in this. Each processor has its own control unit and local memory, which makes MIMD architectures more computationally powerful than those used in SIMD. Each processor operates under the control of a flow of instructions issued by its own control unit; therefore, the processors can potentially run different programs on different data, solving subproblems that are different and can be a part of a single larger problem. In MIMD, architecture is achieved with the help of the parallelism level with threads and/or processes. This also means that the processors usually operate asynchronously. The computers in this class are used to solve those problems that do not have a regular structure that is required by the model SIMD. </a:t>
            </a:r>
          </a:p>
          <a:p>
            <a:pPr marL="0" indent="0">
              <a:buNone/>
            </a:pPr>
            <a:r>
              <a:rPr lang="en-US" dirty="0"/>
              <a:t>Nowadays, this architecture is applied to many PCs, supercomputers, and computer networks. However, there is a counter that you need to consider: asynchronous algorithms are difficult to design, analyze, and implement.</a:t>
            </a:r>
            <a:endParaRPr lang="ru-KZ" dirty="0"/>
          </a:p>
        </p:txBody>
      </p:sp>
      <p:pic>
        <p:nvPicPr>
          <p:cNvPr id="4" name="Рисунок 3">
            <a:extLst>
              <a:ext uri="{FF2B5EF4-FFF2-40B4-BE49-F238E27FC236}">
                <a16:creationId xmlns:a16="http://schemas.microsoft.com/office/drawing/2014/main" id="{AFA5B53A-A688-4089-94AE-29D481F29845}"/>
              </a:ext>
            </a:extLst>
          </p:cNvPr>
          <p:cNvPicPr>
            <a:picLocks noChangeAspect="1"/>
          </p:cNvPicPr>
          <p:nvPr/>
        </p:nvPicPr>
        <p:blipFill>
          <a:blip r:embed="rId2"/>
          <a:stretch>
            <a:fillRect/>
          </a:stretch>
        </p:blipFill>
        <p:spPr>
          <a:xfrm>
            <a:off x="3257548" y="4465133"/>
            <a:ext cx="5829300" cy="2392867"/>
          </a:xfrm>
          <a:prstGeom prst="rect">
            <a:avLst/>
          </a:prstGeom>
        </p:spPr>
      </p:pic>
    </p:spTree>
    <p:extLst>
      <p:ext uri="{BB962C8B-B14F-4D97-AF65-F5344CB8AC3E}">
        <p14:creationId xmlns:p14="http://schemas.microsoft.com/office/powerpoint/2010/main" val="3725499257"/>
      </p:ext>
    </p:extLst>
  </p:cSld>
  <p:clrMapOvr>
    <a:masterClrMapping/>
  </p:clrMapOvr>
</p:sld>
</file>

<file path=ppt/theme/theme1.xml><?xml version="1.0" encoding="utf-8"?>
<a:theme xmlns:a="http://schemas.openxmlformats.org/drawingml/2006/main" name="Дивиденд">
  <a:themeElements>
    <a:clrScheme name="Дивиденд">
      <a:dk1>
        <a:sysClr val="windowText" lastClr="000000"/>
      </a:dk1>
      <a:lt1>
        <a:sysClr val="window" lastClr="FFFFFF"/>
      </a:lt1>
      <a:dk2>
        <a:srgbClr val="3D3D3D"/>
      </a:dk2>
      <a:lt2>
        <a:srgbClr val="EBEBEB"/>
      </a:lt2>
      <a:accent1>
        <a:srgbClr val="366658"/>
      </a:accent1>
      <a:accent2>
        <a:srgbClr val="8CB64A"/>
      </a:accent2>
      <a:accent3>
        <a:srgbClr val="88D5A9"/>
      </a:accent3>
      <a:accent4>
        <a:srgbClr val="969FA7"/>
      </a:accent4>
      <a:accent5>
        <a:srgbClr val="E8A844"/>
      </a:accent5>
      <a:accent6>
        <a:srgbClr val="A1561F"/>
      </a:accent6>
      <a:hlink>
        <a:srgbClr val="828282"/>
      </a:hlink>
      <a:folHlink>
        <a:srgbClr val="A5A5A5"/>
      </a:folHlink>
    </a:clrScheme>
    <a:fontScheme name="Дивиденд">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Дивиденд">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4BEC0EAF-CF86-4D49-B83B-56CC62D3CFF1}"/>
    </a:ext>
  </a:extLst>
</a:theme>
</file>

<file path=docProps/app.xml><?xml version="1.0" encoding="utf-8"?>
<Properties xmlns="http://schemas.openxmlformats.org/officeDocument/2006/extended-properties" xmlns:vt="http://schemas.openxmlformats.org/officeDocument/2006/docPropsVTypes">
  <Template>TM03457464[[fn=Дивиденд]]</Template>
  <TotalTime>80</TotalTime>
  <Words>887</Words>
  <Application>Microsoft Office PowerPoint</Application>
  <PresentationFormat>Широкоэкранный</PresentationFormat>
  <Paragraphs>36</Paragraphs>
  <Slides>8</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8</vt:i4>
      </vt:variant>
    </vt:vector>
  </HeadingPairs>
  <TitlesOfParts>
    <vt:vector size="12" baseType="lpstr">
      <vt:lpstr>Corbel</vt:lpstr>
      <vt:lpstr>Gill Sans MT</vt:lpstr>
      <vt:lpstr>Wingdings 2</vt:lpstr>
      <vt:lpstr>Дивиденд</vt:lpstr>
      <vt:lpstr>The lecture 1</vt:lpstr>
      <vt:lpstr>The parallel computing memory architecture</vt:lpstr>
      <vt:lpstr>SISD computing system</vt:lpstr>
      <vt:lpstr>SISD computing system</vt:lpstr>
      <vt:lpstr>MISD computing system</vt:lpstr>
      <vt:lpstr>MISD computing system</vt:lpstr>
      <vt:lpstr>SIMD</vt:lpstr>
      <vt:lpstr>MIMD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lecture 1</dc:title>
  <dc:creator>Владислав Карюкин</dc:creator>
  <cp:lastModifiedBy>Владислав Карюкин</cp:lastModifiedBy>
  <cp:revision>3</cp:revision>
  <dcterms:created xsi:type="dcterms:W3CDTF">2022-09-01T05:51:44Z</dcterms:created>
  <dcterms:modified xsi:type="dcterms:W3CDTF">2022-09-01T07:12:06Z</dcterms:modified>
</cp:coreProperties>
</file>